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3"/>
  </p:notesMasterIdLst>
  <p:sldIdLst>
    <p:sldId id="256" r:id="rId2"/>
    <p:sldId id="303" r:id="rId3"/>
    <p:sldId id="311" r:id="rId4"/>
    <p:sldId id="312" r:id="rId5"/>
    <p:sldId id="313" r:id="rId6"/>
    <p:sldId id="302" r:id="rId7"/>
    <p:sldId id="304" r:id="rId8"/>
    <p:sldId id="305" r:id="rId9"/>
    <p:sldId id="307" r:id="rId10"/>
    <p:sldId id="301" r:id="rId11"/>
    <p:sldId id="283" r:id="rId12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42" autoAdjust="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2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466" y="0"/>
            <a:ext cx="4307734" cy="342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39F21-D9E6-4EA1-A988-E08037898FE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40" cy="2680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7734" cy="34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466" y="6466773"/>
            <a:ext cx="4307734" cy="34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6987F-53DE-4F28-9598-2669C445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1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6616" y="0"/>
            <a:ext cx="1057656" cy="118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5974" y="348742"/>
            <a:ext cx="6912051" cy="903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0874" y="1350899"/>
            <a:ext cx="6520180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819400"/>
            <a:ext cx="8458200" cy="347402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70"/>
              </a:spcBef>
            </a:pPr>
            <a:r>
              <a:rPr sz="28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675"/>
              </a:spcBef>
            </a:pPr>
            <a:r>
              <a:rPr lang="ru-RU" sz="28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Центрального</a:t>
            </a:r>
            <a:r>
              <a:rPr sz="28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sz="28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Ростехнадзора</a:t>
            </a:r>
            <a:endParaRPr lang="ru-RU" sz="2800" b="1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675"/>
              </a:spcBef>
            </a:pPr>
            <a:endParaRPr lang="ru-RU" sz="2800" b="1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675"/>
              </a:spcBef>
            </a:pPr>
            <a:r>
              <a:rPr lang="ru-RU" sz="28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«Основные новации нормативного-правового регулирования в сфере деятельности </a:t>
            </a:r>
            <a:r>
              <a:rPr lang="ru-RU" sz="28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8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2065" marR="5080" algn="ctr">
              <a:lnSpc>
                <a:spcPct val="100000"/>
              </a:lnSpc>
              <a:spcBef>
                <a:spcPts val="675"/>
              </a:spcBef>
            </a:pP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"/>
            <a:ext cx="3429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0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319443" y="225530"/>
            <a:ext cx="73152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ЦИФРОВАЯ ТРАНСФОРМАЦИЯ </a:t>
            </a:r>
            <a:b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ГОСУДАРСТВЕННЫХ УСЛУГ </a:t>
            </a:r>
            <a:r>
              <a:rPr lang="ru-RU" altLang="ru-RU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2024 году </a:t>
            </a:r>
            <a:endParaRPr lang="ru-RU" altLang="ru-RU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286256" y="1833626"/>
            <a:ext cx="7463726" cy="654050"/>
          </a:xfrm>
          <a:prstGeom prst="rect">
            <a:avLst/>
          </a:prstGeom>
          <a:solidFill>
            <a:schemeClr val="bg1"/>
          </a:solidFill>
          <a:ln w="9525" cap="sq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Законопроект № 471414-8 «О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внесении изменений в статьи 13 и 14 Федерального закона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 промышленной безопасности опасных производственных объектов»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77" y="1839976"/>
            <a:ext cx="640389" cy="764815"/>
          </a:xfrm>
          <a:prstGeom prst="rect">
            <a:avLst/>
          </a:prstGeom>
        </p:spPr>
      </p:pic>
      <p:sp>
        <p:nvSpPr>
          <p:cNvPr id="12" name="object 113"/>
          <p:cNvSpPr/>
          <p:nvPr/>
        </p:nvSpPr>
        <p:spPr>
          <a:xfrm>
            <a:off x="1242816" y="2935107"/>
            <a:ext cx="7545426" cy="99060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2 февраля 2024 г. </a:t>
            </a:r>
            <a:r>
              <a:rPr lang="ru-RU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99 </a:t>
            </a:r>
            <a:r>
              <a:rPr lang="ru-RU" altLang="ru-RU" sz="1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утверждении Правил разработки и установления нормативов допустимых выбросов радиоактивных веществ, нормативов допустимых сбросов радиоактивных веществ, а также выдачи разрешений на выбросы радиоактивных веществ, разрешений на сбросы радиоактивных веществ»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6" y="3048000"/>
            <a:ext cx="640389" cy="7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30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\Desktop\osha_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64008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70636" y="2270266"/>
            <a:ext cx="8633460" cy="4057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3804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214755"/>
            <a:chOff x="0" y="0"/>
            <a:chExt cx="9144000" cy="121475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214755"/>
            </a:xfrm>
            <a:custGeom>
              <a:avLst/>
              <a:gdLst/>
              <a:ahLst/>
              <a:cxnLst/>
              <a:rect l="l" t="t" r="r" b="b"/>
              <a:pathLst>
                <a:path w="9144000" h="1214755">
                  <a:moveTo>
                    <a:pt x="9144000" y="0"/>
                  </a:moveTo>
                  <a:lnTo>
                    <a:pt x="0" y="0"/>
                  </a:lnTo>
                  <a:lnTo>
                    <a:pt x="0" y="1214627"/>
                  </a:lnTo>
                  <a:lnTo>
                    <a:pt x="9144000" y="12146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255" y="0"/>
              <a:ext cx="1056132" cy="1188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1447800"/>
            <a:ext cx="7467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i="0" spc="-25" dirty="0" smtClean="0">
                <a:solidFill>
                  <a:srgbClr val="00409E"/>
                </a:solidFill>
                <a:latin typeface="Calibri"/>
                <a:cs typeface="Calibri"/>
              </a:rPr>
              <a:t>     </a:t>
            </a:r>
            <a:r>
              <a:rPr lang="ru-RU" sz="4000" b="1" i="0" spc="-25" dirty="0" smtClean="0">
                <a:solidFill>
                  <a:schemeClr val="bg2"/>
                </a:solidFill>
                <a:latin typeface="Calibri"/>
                <a:cs typeface="Calibri"/>
              </a:rPr>
              <a:t>БЛАГОДАРИМ</a:t>
            </a:r>
            <a:r>
              <a:rPr sz="4000" b="1" i="0" spc="-25" dirty="0" smtClean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4000" b="1" i="0" spc="-25" dirty="0">
                <a:solidFill>
                  <a:schemeClr val="bg2"/>
                </a:solidFill>
                <a:latin typeface="Calibri"/>
                <a:cs typeface="Calibri"/>
              </a:rPr>
              <a:t>ЗА </a:t>
            </a:r>
            <a:r>
              <a:rPr sz="4000" b="1" i="0" spc="-5" dirty="0">
                <a:solidFill>
                  <a:schemeClr val="bg2"/>
                </a:solidFill>
                <a:latin typeface="Calibri"/>
                <a:cs typeface="Calibri"/>
              </a:rPr>
              <a:t>ВНИМАНИЕ</a:t>
            </a:r>
            <a:endParaRPr sz="400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62113" y="147187"/>
            <a:ext cx="752332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altLang="ru-RU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нормотворческой деятельности </a:t>
            </a:r>
            <a:r>
              <a:rPr lang="ru-RU" altLang="ru-RU" cap="all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777" y="1384778"/>
            <a:ext cx="8336023" cy="1045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58133"/>
              </p:ext>
            </p:extLst>
          </p:nvPr>
        </p:nvGraphicFramePr>
        <p:xfrm>
          <a:off x="2286000" y="1350963"/>
          <a:ext cx="6099342" cy="4547551"/>
        </p:xfrm>
        <a:graphic>
          <a:graphicData uri="http://schemas.openxmlformats.org/drawingml/2006/table">
            <a:tbl>
              <a:tblPr firstRow="1" bandRow="1"/>
              <a:tblGrid>
                <a:gridCol w="4236362"/>
                <a:gridCol w="949978"/>
                <a:gridCol w="913002"/>
              </a:tblGrid>
              <a:tr h="37084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г.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 г.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117379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Федеральные законы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(подписаны)</a:t>
                      </a:r>
                    </a:p>
                  </a:txBody>
                  <a:tcPr marL="91447" marR="914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34143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14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Постановления Правительства </a:t>
                      </a:r>
                      <a:b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</a:p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(приняты)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6147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Ведомственные НПА Ростехнадзора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(зарегистрированы Минюстом России, без учета ДСП)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30785"/>
            <a:ext cx="640389" cy="764815"/>
          </a:xfrm>
          <a:prstGeom prst="rect">
            <a:avLst/>
          </a:prstGeom>
        </p:spPr>
      </p:pic>
      <p:pic>
        <p:nvPicPr>
          <p:cNvPr id="18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14" y="4757903"/>
            <a:ext cx="698713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3336901"/>
            <a:ext cx="640389" cy="7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338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-37563" y="322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55184" y="219532"/>
            <a:ext cx="7629144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altLang="ru-RU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</a:t>
            </a: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</a:t>
            </a:r>
            <a:r>
              <a:rPr lang="en-US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altLang="ru-RU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2023-2024 годах</a:t>
            </a:r>
            <a:r>
              <a:rPr lang="ru-RU" altLang="ru-RU" sz="2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sz="2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7"/>
          <p:cNvSpPr txBox="1">
            <a:spLocks noChangeArrowheads="1"/>
          </p:cNvSpPr>
          <p:nvPr/>
        </p:nvSpPr>
        <p:spPr bwMode="auto">
          <a:xfrm>
            <a:off x="900119" y="2028922"/>
            <a:ext cx="68440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000" i="1" dirty="0">
                <a:solidFill>
                  <a:schemeClr val="bg1"/>
                </a:solidFill>
              </a:rPr>
              <a:t>Федеральный закон от </a:t>
            </a:r>
            <a:r>
              <a:rPr lang="ru-RU" altLang="ru-RU" sz="1000" i="1" dirty="0" smtClean="0">
                <a:solidFill>
                  <a:schemeClr val="bg1"/>
                </a:solidFill>
              </a:rPr>
              <a:t>25 декабря.2023 </a:t>
            </a:r>
            <a:r>
              <a:rPr lang="ru-RU" altLang="ru-RU" sz="1000" i="1" dirty="0">
                <a:solidFill>
                  <a:schemeClr val="bg1"/>
                </a:solidFill>
              </a:rPr>
              <a:t>г. </a:t>
            </a:r>
            <a:r>
              <a:rPr lang="ru-RU" altLang="ru-RU" sz="1000" i="1" dirty="0" smtClean="0">
                <a:solidFill>
                  <a:schemeClr val="bg1"/>
                </a:solidFill>
              </a:rPr>
              <a:t>№ 637-ФЗ </a:t>
            </a:r>
            <a:r>
              <a:rPr lang="ru-RU" altLang="ru-RU" sz="1000" b="1" dirty="0" smtClean="0">
                <a:solidFill>
                  <a:schemeClr val="bg1"/>
                </a:solidFill>
              </a:rPr>
              <a:t>«О </a:t>
            </a:r>
            <a:r>
              <a:rPr lang="ru-RU" altLang="ru-RU" sz="1000" b="1" dirty="0">
                <a:solidFill>
                  <a:schemeClr val="bg1"/>
                </a:solidFill>
              </a:rPr>
              <a:t>внесении изменений в Федеральный закон «О промышленной безопасности опасных </a:t>
            </a:r>
            <a:r>
              <a:rPr lang="ru-RU" altLang="ru-RU" sz="1000" b="1" dirty="0" err="1" smtClean="0">
                <a:solidFill>
                  <a:schemeClr val="bg1"/>
                </a:solidFill>
              </a:rPr>
              <a:t>производственых</a:t>
            </a:r>
            <a:r>
              <a:rPr lang="ru-RU" altLang="ru-RU" sz="1000" b="1" dirty="0" smtClean="0">
                <a:solidFill>
                  <a:schemeClr val="bg1"/>
                </a:solidFill>
              </a:rPr>
              <a:t> </a:t>
            </a:r>
            <a:r>
              <a:rPr lang="ru-RU" altLang="ru-RU" sz="1000" b="1" dirty="0">
                <a:solidFill>
                  <a:schemeClr val="bg1"/>
                </a:solidFill>
              </a:rPr>
              <a:t>объектов» и отдельные законодательные акты </a:t>
            </a:r>
            <a:r>
              <a:rPr lang="ru-RU" altLang="ru-RU" sz="1000" b="1" dirty="0" smtClean="0">
                <a:solidFill>
                  <a:schemeClr val="bg1"/>
                </a:solidFill>
              </a:rPr>
              <a:t>Российской </a:t>
            </a:r>
            <a:r>
              <a:rPr lang="ru-RU" altLang="ru-RU" sz="1000" b="1" dirty="0">
                <a:solidFill>
                  <a:schemeClr val="bg1"/>
                </a:solidFill>
              </a:rPr>
              <a:t>Федерации»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702751" y="3224376"/>
            <a:ext cx="7661275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и полномочия контролирующих лиц (собственников эксплуатирующих организаций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аудита систем управления промышленной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безопасностью;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сроков эксплуатации ЗС на ОПО на основании решения руководителя эксплуатирующей организации с учетом результатов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ЭПБ;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предельного срока эксплуатации срока ТУ без проведения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ЭПБ с 20 до 10 лет;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компетентности экспертов одним из 2 способов </a:t>
            </a: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аттестация);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сферы применения обоснования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3773" y="2850798"/>
            <a:ext cx="68254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Федерального закона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 июля 1997 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 116-ФЗ: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113"/>
          <p:cNvSpPr/>
          <p:nvPr/>
        </p:nvSpPr>
        <p:spPr>
          <a:xfrm>
            <a:off x="1210493" y="1182646"/>
            <a:ext cx="7599085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Прямоугольник 31"/>
          <p:cNvSpPr/>
          <p:nvPr/>
        </p:nvSpPr>
        <p:spPr>
          <a:xfrm>
            <a:off x="1447800" y="1284364"/>
            <a:ext cx="6637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Правительства Российской Федерации от 9 декабря 2023 г. № 2092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акты Правительства Российской Федерации» </a:t>
            </a:r>
          </a:p>
        </p:txBody>
      </p:sp>
      <p:sp>
        <p:nvSpPr>
          <p:cNvPr id="33" name="object 113"/>
          <p:cNvSpPr/>
          <p:nvPr/>
        </p:nvSpPr>
        <p:spPr>
          <a:xfrm>
            <a:off x="1256093" y="5094750"/>
            <a:ext cx="7507883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декабря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 № 638-ФЗ «О внесении изменений в Кодекс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об административных правонарушениях»</a:t>
            </a:r>
          </a:p>
        </p:txBody>
      </p:sp>
      <p:sp>
        <p:nvSpPr>
          <p:cNvPr id="34" name="object 113"/>
          <p:cNvSpPr/>
          <p:nvPr/>
        </p:nvSpPr>
        <p:spPr>
          <a:xfrm>
            <a:off x="1196885" y="2016148"/>
            <a:ext cx="7606597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25 декабря.2023 г. № 637-ФЗ «О внесении изменений в Федеральный закон «О промышленной безопасности опасных производственных объектов» и отдельные законодательные акты Российской Федерации»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78" y="1163567"/>
            <a:ext cx="640389" cy="7648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77" y="1988495"/>
            <a:ext cx="640389" cy="7648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84" y="5158163"/>
            <a:ext cx="640389" cy="7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369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0" y="39065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62113" y="147187"/>
            <a:ext cx="752332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ОБЯЗАТЕЛЬНЫХ </a:t>
            </a:r>
            <a:r>
              <a:rPr lang="en-US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в 2023-2024 годах</a:t>
            </a:r>
            <a:endParaRPr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113"/>
          <p:cNvSpPr/>
          <p:nvPr/>
        </p:nvSpPr>
        <p:spPr>
          <a:xfrm>
            <a:off x="1100221" y="1295400"/>
            <a:ext cx="7709357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17 февраля 2023 г. № 25-ФЗ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статьи 3 и 24 Закона Российской Федерации «О недрах»</a:t>
            </a:r>
          </a:p>
        </p:txBody>
      </p:sp>
      <p:sp>
        <p:nvSpPr>
          <p:cNvPr id="28" name="object 113"/>
          <p:cNvSpPr/>
          <p:nvPr/>
        </p:nvSpPr>
        <p:spPr>
          <a:xfrm>
            <a:off x="1133749" y="2146774"/>
            <a:ext cx="7709358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от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мая 2023 г. № 186 «Об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Правил осуществления маркшейдерской деятельности»</a:t>
            </a:r>
          </a:p>
        </p:txBody>
      </p:sp>
      <p:sp>
        <p:nvSpPr>
          <p:cNvPr id="30" name="object 113"/>
          <p:cNvSpPr/>
          <p:nvPr/>
        </p:nvSpPr>
        <p:spPr>
          <a:xfrm>
            <a:off x="1133749" y="3089755"/>
            <a:ext cx="7709358" cy="70443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мая 2023 г. № 191-ФЗ «О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Федеральный закон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безопасности гидротехнических сооружений» и статью 48.1 Градостроительного кодекса Российской Федерации»</a:t>
            </a:r>
          </a:p>
        </p:txBody>
      </p:sp>
      <p:sp>
        <p:nvSpPr>
          <p:cNvPr id="31" name="object 113"/>
          <p:cNvSpPr/>
          <p:nvPr/>
        </p:nvSpPr>
        <p:spPr>
          <a:xfrm>
            <a:off x="1100221" y="4080050"/>
            <a:ext cx="7599085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14 ноября 2023 г. № 534-ФЗ</a:t>
            </a:r>
          </a:p>
          <a:p>
            <a:pPr algn="ctr"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закон «О промышленной безопасности опасных производственных объектов»</a:t>
            </a:r>
          </a:p>
        </p:txBody>
      </p:sp>
      <p:pic>
        <p:nvPicPr>
          <p:cNvPr id="37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3" y="2184928"/>
            <a:ext cx="601625" cy="6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78570" y="5237909"/>
            <a:ext cx="780808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случаи, при которых допускается не применять суммацию опасных веществ при определении класса опасности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ОПО;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разработки декларации ПБ для ОПО </a:t>
            </a:r>
            <a:r>
              <a:rPr lang="en-US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опасности по инициативе </a:t>
            </a:r>
            <a:r>
              <a:rPr lang="ru-RU" alt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эксплуатанта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классификации смежных ОПО трубопроводного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транспорта.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40" y="4080050"/>
            <a:ext cx="640389" cy="7648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99" y="3059562"/>
            <a:ext cx="640389" cy="7648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41" y="1257241"/>
            <a:ext cx="640389" cy="7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856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752600" y="157976"/>
            <a:ext cx="60198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ОБЯЗАТЕЛЬНЫХ </a:t>
            </a:r>
            <a:r>
              <a:rPr lang="en-US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в 2023-2024 годах</a:t>
            </a:r>
            <a:endParaRPr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13"/>
          <p:cNvSpPr/>
          <p:nvPr/>
        </p:nvSpPr>
        <p:spPr>
          <a:xfrm>
            <a:off x="1053092" y="2380462"/>
            <a:ext cx="7599085" cy="951654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20 сентября 2023 г. №1744 </a:t>
            </a:r>
            <a:b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 безопасного использования и содержания лифтов, подъемных платформ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инвалидов, пассажирских конвейеров (движущихся пешеходных дорожек) и эскалаторов,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исключением эскалаторов в метрополитенах»</a:t>
            </a:r>
          </a:p>
        </p:txBody>
      </p:sp>
      <p:sp>
        <p:nvSpPr>
          <p:cNvPr id="11" name="object 113"/>
          <p:cNvSpPr/>
          <p:nvPr/>
        </p:nvSpPr>
        <p:spPr>
          <a:xfrm>
            <a:off x="1053092" y="1409759"/>
            <a:ext cx="7599085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января 2023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  <a:p>
            <a:pPr algn="ctr">
              <a:spcBef>
                <a:spcPct val="0"/>
              </a:spcBef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аттестации в области промышленной безопасности, по вопросам безопасности гидротехнических сооружений, безопасности в сфере электроэнергетики»</a:t>
            </a:r>
          </a:p>
        </p:txBody>
      </p:sp>
      <p:sp>
        <p:nvSpPr>
          <p:cNvPr id="15" name="object 113"/>
          <p:cNvSpPr/>
          <p:nvPr/>
        </p:nvSpPr>
        <p:spPr>
          <a:xfrm>
            <a:off x="1053092" y="3524279"/>
            <a:ext cx="7599085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Федерации от 29 июля 2023 г. № 1233 «О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внесении изменений в Правила организации и осуществления производственного контроля за соблюдением требований промышленной безопасности»</a:t>
            </a:r>
          </a:p>
        </p:txBody>
      </p:sp>
      <p:sp>
        <p:nvSpPr>
          <p:cNvPr id="18" name="object 113"/>
          <p:cNvSpPr/>
          <p:nvPr/>
        </p:nvSpPr>
        <p:spPr>
          <a:xfrm>
            <a:off x="1077476" y="5489674"/>
            <a:ext cx="7599085" cy="726656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4 мая 2024 г. № 576 «Об аттестации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экспертов в области безопасности гидротехнических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сооружений»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077476" y="4464128"/>
            <a:ext cx="7599085" cy="668338"/>
          </a:xfrm>
          <a:prstGeom prst="rect">
            <a:avLst/>
          </a:prstGeom>
          <a:solidFill>
            <a:schemeClr val="bg1"/>
          </a:solidFill>
          <a:ln w="9525" cap="sq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213698-8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Федеральный закон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промышленной безопасности опасных производственных объектов»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51515"/>
            <a:ext cx="640389" cy="7648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447644"/>
            <a:ext cx="640389" cy="7648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" y="3524279"/>
            <a:ext cx="640389" cy="7648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32" y="2380462"/>
            <a:ext cx="640389" cy="7648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09" y="1390679"/>
            <a:ext cx="640389" cy="7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64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86256" y="160516"/>
            <a:ext cx="77724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СОВЕРШЕНСТВОВАНИЕ КОНТРОЛЬНО-НАДЗОРНЫХ ФУНКЦИЙ </a:t>
            </a:r>
            <a:r>
              <a:rPr lang="ru-RU" altLang="ru-RU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2023-2024 годах</a:t>
            </a:r>
            <a:endParaRPr lang="ru-RU" altLang="ru-RU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13"/>
          <p:cNvSpPr/>
          <p:nvPr/>
        </p:nvSpPr>
        <p:spPr>
          <a:xfrm>
            <a:off x="1198301" y="1221632"/>
            <a:ext cx="7599085" cy="92416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19 декабря 2022 г. № 548-ФЗ «О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внесении изменения в Федеральный закон «О внесении изменений в отдельные законодательные акты Российской Федерации в связи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принятием Федерального закона «О государственном контроле (надзоре) и муниципальном контроле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Федерации»</a:t>
            </a:r>
          </a:p>
        </p:txBody>
      </p:sp>
      <p:sp>
        <p:nvSpPr>
          <p:cNvPr id="7" name="object 113"/>
          <p:cNvSpPr/>
          <p:nvPr/>
        </p:nvSpPr>
        <p:spPr>
          <a:xfrm>
            <a:off x="1198301" y="2438400"/>
            <a:ext cx="7599085" cy="1144408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Федерации от 16 февраля 2023 г. № 241</a:t>
            </a:r>
            <a:b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утверждении Положения о федеральном государственном контроле (надзоре) в области безопасного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метрополитенах»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01304"/>
            <a:ext cx="640389" cy="7648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450592"/>
            <a:ext cx="640389" cy="764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257800"/>
            <a:ext cx="640389" cy="7648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" y="4165208"/>
            <a:ext cx="640389" cy="76481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1183648" y="4090416"/>
            <a:ext cx="7613738" cy="914400"/>
          </a:xfrm>
          <a:prstGeom prst="rect">
            <a:avLst/>
          </a:prstGeom>
          <a:solidFill>
            <a:schemeClr val="bg1"/>
          </a:solidFill>
          <a:ln w="9525" cap="sq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latin typeface="Times New Roman" pitchFamily="18" charset="0"/>
                <a:cs typeface="Times New Roman" panose="02020603050405020304" pitchFamily="18" charset="0"/>
              </a:rPr>
              <a:t>Законопроект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301993-8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 внесении изменений в Федеральный закон «Об использовании атомной энергии» и Федеральный закон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</a:p>
          <a:p>
            <a:pPr algn="ctr">
              <a:spcBef>
                <a:spcPct val="0"/>
              </a:spcBef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259210" y="5410200"/>
            <a:ext cx="7538176" cy="668338"/>
          </a:xfrm>
          <a:prstGeom prst="rect">
            <a:avLst/>
          </a:prstGeom>
          <a:solidFill>
            <a:schemeClr val="bg1"/>
          </a:solidFill>
          <a:ln w="9525" cap="sq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ru-RU" altLang="ru-RU" sz="1400" dirty="0">
                <a:latin typeface="Times New Roman" pitchFamily="18" charset="0"/>
                <a:cs typeface="Times New Roman" panose="02020603050405020304" pitchFamily="18" charset="0"/>
              </a:rPr>
              <a:t>Законопроект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513229-8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 внесении изменений в Федеральный закон «О теплоснабжении»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(в части повышения надежности и безопасности систем теплоснабжения) </a:t>
            </a:r>
          </a:p>
        </p:txBody>
      </p:sp>
    </p:spTree>
    <p:extLst>
      <p:ext uri="{BB962C8B-B14F-4D97-AF65-F5344CB8AC3E}">
        <p14:creationId xmlns:p14="http://schemas.microsoft.com/office/powerpoint/2010/main" val="9653855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143000" y="157976"/>
            <a:ext cx="80010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СОВЕРШЕНСТВОВАНИЕ КОНТРОЛЬНО-НАДЗОРНЫХ ФУНКЦИЙ в 2023-2024 годах</a:t>
            </a:r>
            <a:endParaRPr lang="ru-RU" b="1" i="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13"/>
          <p:cNvSpPr/>
          <p:nvPr/>
        </p:nvSpPr>
        <p:spPr>
          <a:xfrm>
            <a:off x="781601" y="1552556"/>
            <a:ext cx="8027977" cy="99060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Ростехнадзора от 23 ноября 2021 г. № 397 «Об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утверждении перечня индикаторов риска нарушения обязательных требований, используемых при осуществлении Федеральной службой по экологическому, технологическому и атомному надзору и ее территориальными органами федерального государственного надзора в области промышленной безопасности»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3887" y="2667000"/>
            <a:ext cx="80521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3 и более инцидента на </a:t>
            </a:r>
            <a:r>
              <a:rPr lang="ru-RU" sz="1200" cap="all" dirty="0" err="1">
                <a:latin typeface="Times New Roman" pitchFamily="18" charset="0"/>
                <a:cs typeface="Times New Roman" pitchFamily="18" charset="0"/>
              </a:rPr>
              <a:t>опо</a:t>
            </a: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 в течение 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года;</a:t>
            </a:r>
            <a:endParaRPr lang="ru-RU" sz="1200" cap="all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Авария на аналогичном объекте, эксплуатируемом той же 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организацией;</a:t>
            </a:r>
            <a:endParaRPr lang="ru-RU" sz="1200" cap="all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Отсутствие лицензии в течение 4 месяцев со дня регистрации </a:t>
            </a:r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опо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cap="all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Эксплуатация </a:t>
            </a:r>
            <a:r>
              <a:rPr lang="ru-RU" sz="1200" cap="all" dirty="0" err="1">
                <a:latin typeface="Times New Roman" pitchFamily="18" charset="0"/>
                <a:cs typeface="Times New Roman" pitchFamily="18" charset="0"/>
              </a:rPr>
              <a:t>опо</a:t>
            </a: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 после 2 лет со дня регистрации заключения </a:t>
            </a:r>
            <a:r>
              <a:rPr lang="ru-RU" sz="1200" cap="all" dirty="0" err="1">
                <a:latin typeface="Times New Roman" pitchFamily="18" charset="0"/>
                <a:cs typeface="Times New Roman" pitchFamily="18" charset="0"/>
              </a:rPr>
              <a:t>эпб</a:t>
            </a: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 в отношении документации на его консервацию или 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ликвидацию;</a:t>
            </a:r>
            <a:endParaRPr lang="ru-RU" sz="1200" cap="all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Ликвидация юридического 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лица;</a:t>
            </a:r>
            <a:endParaRPr lang="ru-RU" sz="1200" cap="all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отсутствие ЗЭПБ на техническое устройство через 1 год после истечения срока 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эксплуатации;</a:t>
            </a:r>
            <a:endParaRPr lang="ru-RU" sz="1200" cap="all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отсутствие ЗЭПБ на здание или сооружение через 1 год после истечения срока 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эксплуатации;</a:t>
            </a:r>
            <a:endParaRPr lang="ru-RU" sz="1200" cap="all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факт выдачи заведомо ложного ЗЭПБ при наличии иных выданных этим экспертом ЗЭПБ в отношении 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ОПО;</a:t>
            </a:r>
            <a:endParaRPr lang="ru-RU" sz="1200" cap="all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 algn="just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Невнесение изменений в сведения об </a:t>
            </a:r>
            <a:r>
              <a:rPr lang="ru-RU" sz="1200" cap="all" dirty="0" err="1">
                <a:latin typeface="Times New Roman" pitchFamily="18" charset="0"/>
                <a:cs typeface="Times New Roman" pitchFamily="18" charset="0"/>
              </a:rPr>
              <a:t>опо</a:t>
            </a: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 в государственном реестре по истечении 2 лет с даты регистрации </a:t>
            </a:r>
            <a:r>
              <a:rPr lang="ru-RU" sz="1200" cap="all" dirty="0" err="1">
                <a:latin typeface="Times New Roman" pitchFamily="18" charset="0"/>
                <a:cs typeface="Times New Roman" pitchFamily="18" charset="0"/>
              </a:rPr>
              <a:t>зэпб</a:t>
            </a: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 документации на техническое 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перевооружение.</a:t>
            </a:r>
            <a:endParaRPr lang="ru-RU" sz="12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0" y="1605496"/>
            <a:ext cx="601625" cy="6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838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180434" y="160516"/>
            <a:ext cx="762914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СОВЕРШЕНСТВОВАНИЕ КОНТРОЛЬНО-НАДЗОРНЫХ ФУНКЦИЙ в 2023-2024 годах</a:t>
            </a:r>
            <a:endParaRPr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113"/>
          <p:cNvSpPr/>
          <p:nvPr/>
        </p:nvSpPr>
        <p:spPr>
          <a:xfrm>
            <a:off x="812081" y="1501783"/>
            <a:ext cx="8027977" cy="73553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Ростехнадзора от 17 мая 2023 г. № 185 «Об утверждении перечня индикаторов риска нарушения обязательных требований, используемых для осуществления федерального государственного лицензионного контроля за деятельностью по проведению экспертизы промышленной безопасности»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3"/>
          <p:cNvSpPr/>
          <p:nvPr/>
        </p:nvSpPr>
        <p:spPr>
          <a:xfrm>
            <a:off x="812080" y="2459695"/>
            <a:ext cx="8027977" cy="893105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Ростехнадзора от 20 июня 2023 г. № 227 «Об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утверждении перечня индикаторов риска нарушения обязательных требований, используемых для осуществления федерального государственного лицензионного контроля (надзора) за деятельностью, связанной с обращением взрывчатых материалов промышленного назначения»</a:t>
            </a:r>
          </a:p>
        </p:txBody>
      </p:sp>
      <p:sp>
        <p:nvSpPr>
          <p:cNvPr id="12" name="object 113"/>
          <p:cNvSpPr/>
          <p:nvPr/>
        </p:nvSpPr>
        <p:spPr>
          <a:xfrm>
            <a:off x="778553" y="3574666"/>
            <a:ext cx="8027977" cy="73553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Ростехнадзора от 13 июля 2023 г. № 252 «Об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утверждении перечня индикаторов риска нарушения обязательных требований, используемых для осуществления федерального государственного лицензионного контроля за производством маркшейдерских работ»</a:t>
            </a:r>
          </a:p>
        </p:txBody>
      </p:sp>
      <p:sp>
        <p:nvSpPr>
          <p:cNvPr id="13" name="object 113"/>
          <p:cNvSpPr/>
          <p:nvPr/>
        </p:nvSpPr>
        <p:spPr>
          <a:xfrm>
            <a:off x="812081" y="5257799"/>
            <a:ext cx="8027977" cy="1205299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Ростехнадзора от 20 июля 2023 г. № 268 «Об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утверждении перечня индикаторов риска нарушения обязательных требований, используемых при осуществлении федерального государственного надзора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безопасности гидротехнических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сооружений (за исключением портовых и судоходных  гидротехнических сооружений)»</a:t>
            </a: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13"/>
          <p:cNvSpPr/>
          <p:nvPr/>
        </p:nvSpPr>
        <p:spPr>
          <a:xfrm>
            <a:off x="790955" y="4460591"/>
            <a:ext cx="8027977" cy="73553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Ростехнадзора  от 22 июня 2023 г. №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231 «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утверждении перечня индикаторов риска нарушения обязательных требований, используемых при осуществлении федерального государственного горного надзора»</a:t>
            </a:r>
          </a:p>
        </p:txBody>
      </p:sp>
      <p:pic>
        <p:nvPicPr>
          <p:cNvPr id="15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3" y="1501783"/>
            <a:ext cx="601625" cy="6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2" y="2459695"/>
            <a:ext cx="601625" cy="6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6" y="3617257"/>
            <a:ext cx="601625" cy="6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1" y="4460591"/>
            <a:ext cx="601625" cy="6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8" y="5232778"/>
            <a:ext cx="601625" cy="6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4504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19200" y="102128"/>
            <a:ext cx="773316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altLang="ru-RU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СОВЕРШЕНСТВОВАНИЕ КОНТРОЛЬНО-НАДЗОРНЫХ ФУНКЦИЙ в 2023-2024 годах</a:t>
            </a:r>
            <a:endParaRPr lang="ru-RU" b="1" i="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63524" y="2098734"/>
            <a:ext cx="8107189" cy="980601"/>
          </a:xfrm>
          <a:prstGeom prst="rect">
            <a:avLst/>
          </a:prstGeom>
          <a:solidFill>
            <a:schemeClr val="bg1"/>
          </a:solidFill>
          <a:ln w="9525" cap="sq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Министерства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строительства и жилищно-коммунального хозяйства Российской Федерации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21 декабря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2021 г. № 979/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«Об утверждении перечня индикаторов риска нарушения обязательных требований по федеральному государственному строительному надзору»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38200" y="4108704"/>
            <a:ext cx="8107189" cy="990600"/>
          </a:xfrm>
          <a:prstGeom prst="rect">
            <a:avLst/>
          </a:prstGeom>
          <a:solidFill>
            <a:schemeClr val="bg1"/>
          </a:solidFill>
          <a:ln w="9525" cap="sq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Министерства энергетики Российской Федерации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30 декабря 2021 г. № 1540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«Об утверждении перечня индикаторов риска нарушения обязательных требований по федеральному государственному энергетическому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надзору»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5" y="2103975"/>
            <a:ext cx="552450" cy="7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6" y="4108704"/>
            <a:ext cx="5349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9344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1015</Words>
  <Application>Microsoft Office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Некоторые итоги нормотворческой деятельности ростехнадзора </vt:lpstr>
      <vt:lpstr>АКТУАЛИЗАЦИЯ ОБЯЗАТЕЛЬНЫХ  ТРЕБОВАНИЙ в 2023-2024 годах </vt:lpstr>
      <vt:lpstr>АКТУАЛИЗАЦИЯ ОБЯЗАТЕЛЬНЫХ  ТРЕБОВАНИЙ в 2023-2024 годах</vt:lpstr>
      <vt:lpstr>АКТУАЛИЗАЦИЯ ОБЯЗАТЕЛЬНЫХ  ТРЕБОВАНИЙ в 2023-2024 годах</vt:lpstr>
      <vt:lpstr>СОВЕРШЕНСТВОВАНИЕ КОНТРОЛЬНО-НАДЗОРНЫХ ФУНКЦИЙ в 2023-2024 годах</vt:lpstr>
      <vt:lpstr>СОВЕРШЕНСТВОВАНИЕ КОНТРОЛЬНО-НАДЗОРНЫХ ФУНКЦИЙ в 2023-2024 годах</vt:lpstr>
      <vt:lpstr>СОВЕРШЕНСТВОВАНИЕ КОНТРОЛЬНО-НАДЗОРНЫХ ФУНКЦИЙ в 2023-2024 годах</vt:lpstr>
      <vt:lpstr>СОВЕРШЕНСТВОВАНИЕ КОНТРОЛЬНО-НАДЗОРНЫХ ФУНКЦИЙ в 2023-2024 годах</vt:lpstr>
      <vt:lpstr>ЦИФРОВАЯ ТРАНСФОРМАЦИЯ  ГОСУДАРСТВЕННЫХ УСЛУГ в 2024 году </vt:lpstr>
      <vt:lpstr>     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Ионеску Алина Александровна</cp:lastModifiedBy>
  <cp:revision>210</cp:revision>
  <cp:lastPrinted>2024-03-12T09:12:46Z</cp:lastPrinted>
  <dcterms:created xsi:type="dcterms:W3CDTF">2020-12-21T16:48:34Z</dcterms:created>
  <dcterms:modified xsi:type="dcterms:W3CDTF">2024-06-07T12:07:05Z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2020-12-21T00:00:00Z</vt:filetime>
  </property>
</Properties>
</file>